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3442-A8C3-4AE4-933C-C3AE5E818D54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420E-8C70-4FDD-AF50-EEF5B374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http://en.wikipedia.org/wiki/John_William_Strutt,_3rd_Baron_Rayleigh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2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0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204-5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http://en.wikipedia.org/wiki/Rayleigh_distribution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192-3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194-5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195+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420E-8C70-4FDD-AF50-EEF5B3745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0425"/>
            <a:ext cx="5943600" cy="1470025"/>
          </a:xfrm>
        </p:spPr>
        <p:txBody>
          <a:bodyPr/>
          <a:lstStyle/>
          <a:p>
            <a:r>
              <a:rPr lang="en-US" dirty="0" smtClean="0"/>
              <a:t>The Rayleigh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John William Stru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2095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810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Left </a:t>
            </a:r>
            <a:r>
              <a:rPr lang="en-US" dirty="0" smtClean="0"/>
              <a:t>– Lord Rayleigh, pronounced like Riley.  He was a famous physicist who, among other things, discovered Argon and explained why the sky was blue.  And, it still is!</a:t>
            </a:r>
            <a:endParaRPr lang="en-US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1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example with STEER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334394" cy="3163983"/>
          </a:xfrm>
        </p:spPr>
      </p:pic>
    </p:spTree>
    <p:extLst>
      <p:ext uri="{BB962C8B-B14F-4D97-AF65-F5344CB8AC3E}">
        <p14:creationId xmlns:p14="http://schemas.microsoft.com/office/powerpoint/2010/main" val="1395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judge by testing “confidence interval.”</a:t>
            </a:r>
          </a:p>
          <a:p>
            <a:r>
              <a:rPr lang="en-US" dirty="0" smtClean="0"/>
              <a:t>Which relates to sample size.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recommends – use multiple models, to cross-check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heavily on “data quality”</a:t>
            </a:r>
          </a:p>
          <a:p>
            <a:r>
              <a:rPr lang="en-US" dirty="0" smtClean="0"/>
              <a:t>Which is notoriously low related to software</a:t>
            </a:r>
          </a:p>
          <a:p>
            <a:pPr lvl="1"/>
            <a:r>
              <a:rPr lang="en-US" dirty="0" smtClean="0"/>
              <a:t>Usually better at back-end (testing)</a:t>
            </a:r>
          </a:p>
          <a:p>
            <a:r>
              <a:rPr lang="en-US" dirty="0" smtClean="0"/>
              <a:t>And, “Model estimates and actual outcomes must be compared and empirical validity must be established.”</a:t>
            </a:r>
          </a:p>
          <a:p>
            <a:pPr lvl="1"/>
            <a:r>
              <a:rPr lang="en-US" dirty="0" smtClean="0"/>
              <a:t>In our current state of the art, validity and reliability are “context specific.”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Kan’s</a:t>
            </a:r>
            <a:r>
              <a:rPr lang="en-US" dirty="0" smtClean="0"/>
              <a:t> study…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0967" y="6248400"/>
            <a:ext cx="330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 underestimated the tail!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5521643" cy="4084161"/>
          </a:xfrm>
        </p:spPr>
      </p:pic>
    </p:spTree>
    <p:extLst>
      <p:ext uri="{BB962C8B-B14F-4D97-AF65-F5344CB8AC3E}">
        <p14:creationId xmlns:p14="http://schemas.microsoft.com/office/powerpoint/2010/main" val="18064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</a:t>
            </a:r>
            <a:r>
              <a:rPr lang="en-US" dirty="0" err="1" smtClean="0"/>
              <a:t>Weibull</a:t>
            </a:r>
            <a:r>
              <a:rPr lang="en-US" dirty="0" smtClean="0"/>
              <a:t> distribution…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physics: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It’s “Rayleigh” when m = 2.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1" y="2209800"/>
            <a:ext cx="9174451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Rayleigh Model is widely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applications other than possibly the distribution of software bugs.</a:t>
            </a:r>
          </a:p>
          <a:p>
            <a:r>
              <a:rPr lang="en-US" dirty="0" smtClean="0"/>
              <a:t>E.g., it’s what you get when two uncorrelated random variables combine.</a:t>
            </a:r>
            <a:endParaRPr lang="en-US" dirty="0"/>
          </a:p>
        </p:txBody>
      </p:sp>
      <p:pic>
        <p:nvPicPr>
          <p:cNvPr id="2050" name="Picture 2" descr="Plot of the Rayleigh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99069"/>
            <a:ext cx="30956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ot of the Rayleigh C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55" y="3928377"/>
            <a:ext cx="30956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324600"/>
            <a:ext cx="33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density function (PDF)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336268"/>
            <a:ext cx="379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Cumulative distribution function (CDF)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73606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 = 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438400" y="4920734"/>
            <a:ext cx="990600" cy="641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4149069" y="4736068"/>
            <a:ext cx="1642131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17153" y="4853221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batch of </a:t>
            </a:r>
            <a:r>
              <a:rPr lang="en-US" dirty="0" err="1" smtClean="0"/>
              <a:t>Weibulls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for Rayleigh…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this,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t = time and c = the “scale parameter,” and is a function of t</a:t>
            </a:r>
            <a:r>
              <a:rPr lang="en-US" baseline="-25000" dirty="0" smtClean="0"/>
              <a:t>m</a:t>
            </a:r>
            <a:r>
              <a:rPr lang="en-US" dirty="0" smtClean="0"/>
              <a:t>, the time at which the curve reaches its peak.  (Set the derivative of f(t) = 0 to get: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3007253" cy="16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53" y="5712985"/>
            <a:ext cx="1313847" cy="84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follow a life-cycle pattern described by the Rayleigh density curve.</a:t>
            </a:r>
          </a:p>
          <a:p>
            <a:r>
              <a:rPr lang="en-US" dirty="0" smtClean="0"/>
              <a:t>Used for:</a:t>
            </a:r>
          </a:p>
          <a:p>
            <a:pPr lvl="1"/>
            <a:r>
              <a:rPr lang="en-US" dirty="0" smtClean="0"/>
              <a:t>Staffing estimation over time</a:t>
            </a:r>
          </a:p>
          <a:p>
            <a:pPr lvl="1"/>
            <a:r>
              <a:rPr lang="en-US" dirty="0" smtClean="0"/>
              <a:t>Defect removal pattern – expected latent defects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AS/400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64" y="2209800"/>
            <a:ext cx="5661636" cy="3267615"/>
          </a:xfrm>
        </p:spPr>
      </p:pic>
    </p:spTree>
    <p:extLst>
      <p:ext uri="{BB962C8B-B14F-4D97-AF65-F5344CB8AC3E}">
        <p14:creationId xmlns:p14="http://schemas.microsoft.com/office/powerpoint/2010/main" val="13722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57600" cy="1143000"/>
          </a:xfrm>
        </p:spPr>
        <p:txBody>
          <a:bodyPr/>
          <a:lstStyle/>
          <a:p>
            <a:r>
              <a:rPr lang="en-US" dirty="0" smtClean="0"/>
              <a:t>Assumes…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7962"/>
            <a:ext cx="3810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Defect removal effectiveness remains relatively unchanged.  Then –</a:t>
            </a:r>
          </a:p>
          <a:p>
            <a:pPr lvl="1"/>
            <a:r>
              <a:rPr lang="en-US" dirty="0" smtClean="0"/>
              <a:t>Higher defect rates in development are indicative of higher error injection, and</a:t>
            </a:r>
          </a:p>
          <a:p>
            <a:pPr lvl="1"/>
            <a:r>
              <a:rPr lang="en-US" dirty="0" smtClean="0"/>
              <a:t>It is likely that the field defect rate will also be higher.</a:t>
            </a:r>
          </a:p>
          <a:p>
            <a:r>
              <a:rPr lang="en-US" dirty="0" smtClean="0"/>
              <a:t>Given the same error injection rate, if more defects are discovered and removed earlier, fewer will remain in later stages.  Then – </a:t>
            </a:r>
          </a:p>
          <a:p>
            <a:pPr lvl="1"/>
            <a:r>
              <a:rPr lang="en-US" dirty="0" smtClean="0"/>
              <a:t>Field quality will be better.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822960"/>
            <a:ext cx="463296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studied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formal hypothesis-testing study, based on component data of the AS/400.</a:t>
            </a:r>
          </a:p>
          <a:p>
            <a:r>
              <a:rPr lang="en-US" dirty="0" smtClean="0"/>
              <a:t>Strongly supported his first assumption.</a:t>
            </a:r>
          </a:p>
          <a:p>
            <a:r>
              <a:rPr lang="en-US" dirty="0" smtClean="0"/>
              <a:t>Found proving the second assumption trickier.</a:t>
            </a:r>
            <a:endParaRPr lang="en-US" dirty="0"/>
          </a:p>
        </p:txBody>
      </p:sp>
      <p:pic>
        <p:nvPicPr>
          <p:cNvPr id="5122" name="Picture 2" descr="C:\Users\chenowet\Pictures\Kan p 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030253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says it’s “not difficult.”</a:t>
            </a:r>
          </a:p>
          <a:p>
            <a:r>
              <a:rPr lang="en-US" dirty="0" smtClean="0"/>
              <a:t>Adds elsewhere, “if you have an SAS expert handy.”</a:t>
            </a:r>
          </a:p>
          <a:p>
            <a:r>
              <a:rPr lang="en-US" dirty="0" smtClean="0"/>
              <a:t>If defect data (counts or rates) are reliable,</a:t>
            </a:r>
          </a:p>
          <a:p>
            <a:pPr lvl="1"/>
            <a:r>
              <a:rPr lang="en-US" dirty="0" smtClean="0"/>
              <a:t>Model parameters can be derived, then</a:t>
            </a:r>
          </a:p>
          <a:p>
            <a:pPr lvl="1"/>
            <a:r>
              <a:rPr lang="en-US" dirty="0" smtClean="0"/>
              <a:t>Just substitute data values into the model.</a:t>
            </a:r>
          </a:p>
          <a:p>
            <a:r>
              <a:rPr lang="en-US" dirty="0" smtClean="0"/>
              <a:t>Also built into software tools like SLIM (see p 200).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502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Rayleigh Model</vt:lpstr>
      <vt:lpstr>It’s a Weibull distribution…</vt:lpstr>
      <vt:lpstr>The Rayleigh Model is widely used</vt:lpstr>
      <vt:lpstr>So, for Rayleigh…</vt:lpstr>
      <vt:lpstr>For software</vt:lpstr>
      <vt:lpstr>IBM AS/400</vt:lpstr>
      <vt:lpstr>Assumes…</vt:lpstr>
      <vt:lpstr>Kan studied this</vt:lpstr>
      <vt:lpstr>Implementation</vt:lpstr>
      <vt:lpstr>Kan’s example with STEER</vt:lpstr>
      <vt:lpstr>Reliability</vt:lpstr>
      <vt:lpstr>Validity</vt:lpstr>
      <vt:lpstr>In Kan’s study…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Rayleigh Model</dc:title>
  <dc:creator>Steve Chenoweth</dc:creator>
  <cp:lastModifiedBy>Windows User</cp:lastModifiedBy>
  <cp:revision>14</cp:revision>
  <dcterms:created xsi:type="dcterms:W3CDTF">2006-08-16T00:00:00Z</dcterms:created>
  <dcterms:modified xsi:type="dcterms:W3CDTF">2014-04-06T18:42:29Z</dcterms:modified>
</cp:coreProperties>
</file>